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282" r:id="rId3"/>
    <p:sldId id="307" r:id="rId4"/>
    <p:sldId id="313" r:id="rId5"/>
    <p:sldId id="257" r:id="rId6"/>
    <p:sldId id="316" r:id="rId7"/>
    <p:sldId id="303" r:id="rId8"/>
    <p:sldId id="314" r:id="rId9"/>
    <p:sldId id="315" r:id="rId10"/>
    <p:sldId id="317" r:id="rId11"/>
    <p:sldId id="278"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6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Addition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Addition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Addition of complex numbers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Addition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Addition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Addition of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Addition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Addition of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Addition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Addition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Addition of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4.wav"/><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2.xml"/><Relationship Id="rId16" Type="http://schemas.openxmlformats.org/officeDocument/2006/relationships/image" Target="../media/image16.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5" Type="http://schemas.openxmlformats.org/officeDocument/2006/relationships/image" Target="../media/image15.wmf"/><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2.w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5.wav"/><Relationship Id="rId7" Type="http://schemas.openxmlformats.org/officeDocument/2006/relationships/image" Target="../media/image17.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wav"/><Relationship Id="rId9" Type="http://schemas.openxmlformats.org/officeDocument/2006/relationships/image" Target="../media/image18.wmf"/></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8.png"/><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4.wmf"/><Relationship Id="rId1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21.wmf"/><Relationship Id="rId12" Type="http://schemas.openxmlformats.org/officeDocument/2006/relationships/oleObject" Target="../embeddings/oleObject13.bin"/><Relationship Id="rId17" Type="http://schemas.openxmlformats.org/officeDocument/2006/relationships/image" Target="../media/image26.wmf"/><Relationship Id="rId2" Type="http://schemas.openxmlformats.org/officeDocument/2006/relationships/tags" Target="../tags/tag5.xml"/><Relationship Id="rId16"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2.bin"/><Relationship Id="rId4" Type="http://schemas.openxmlformats.org/officeDocument/2006/relationships/audio" Target="../media/media7.wav"/><Relationship Id="rId9" Type="http://schemas.openxmlformats.org/officeDocument/2006/relationships/image" Target="../media/image22.wmf"/><Relationship Id="rId1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30.wmf"/><Relationship Id="rId18" Type="http://schemas.openxmlformats.org/officeDocument/2006/relationships/oleObject" Target="../embeddings/oleObject22.bin"/><Relationship Id="rId3" Type="http://schemas.microsoft.com/office/2007/relationships/media" Target="../media/media8.wav"/><Relationship Id="rId21" Type="http://schemas.openxmlformats.org/officeDocument/2006/relationships/image" Target="../media/image34.wmf"/><Relationship Id="rId7" Type="http://schemas.openxmlformats.org/officeDocument/2006/relationships/image" Target="../media/image27.wmf"/><Relationship Id="rId12" Type="http://schemas.openxmlformats.org/officeDocument/2006/relationships/oleObject" Target="../embeddings/oleObject19.bin"/><Relationship Id="rId17" Type="http://schemas.openxmlformats.org/officeDocument/2006/relationships/image" Target="../media/image32.wmf"/><Relationship Id="rId2" Type="http://schemas.openxmlformats.org/officeDocument/2006/relationships/tags" Target="../tags/tag6.xml"/><Relationship Id="rId16" Type="http://schemas.openxmlformats.org/officeDocument/2006/relationships/oleObject" Target="../embeddings/oleObject21.bin"/><Relationship Id="rId20" Type="http://schemas.openxmlformats.org/officeDocument/2006/relationships/oleObject" Target="../embeddings/oleObject23.bin"/><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29.wmf"/><Relationship Id="rId5" Type="http://schemas.openxmlformats.org/officeDocument/2006/relationships/slideLayout" Target="../slideLayouts/slideLayout2.xml"/><Relationship Id="rId15" Type="http://schemas.openxmlformats.org/officeDocument/2006/relationships/image" Target="../media/image31.wmf"/><Relationship Id="rId10" Type="http://schemas.openxmlformats.org/officeDocument/2006/relationships/oleObject" Target="../embeddings/oleObject18.bin"/><Relationship Id="rId19" Type="http://schemas.openxmlformats.org/officeDocument/2006/relationships/image" Target="../media/image33.wmf"/><Relationship Id="rId4" Type="http://schemas.openxmlformats.org/officeDocument/2006/relationships/audio" Target="../media/media8.wav"/><Relationship Id="rId9" Type="http://schemas.openxmlformats.org/officeDocument/2006/relationships/image" Target="../media/image28.wmf"/><Relationship Id="rId14" Type="http://schemas.openxmlformats.org/officeDocument/2006/relationships/oleObject" Target="../embeddings/oleObject20.bin"/><Relationship Id="rId22"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38.wmf"/><Relationship Id="rId3" Type="http://schemas.microsoft.com/office/2007/relationships/media" Target="../media/media9.wav"/><Relationship Id="rId7" Type="http://schemas.openxmlformats.org/officeDocument/2006/relationships/image" Target="../media/image35.wmf"/><Relationship Id="rId12" Type="http://schemas.openxmlformats.org/officeDocument/2006/relationships/oleObject" Target="../embeddings/oleObject27.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24.bin"/><Relationship Id="rId11" Type="http://schemas.openxmlformats.org/officeDocument/2006/relationships/image" Target="../media/image37.wmf"/><Relationship Id="rId5" Type="http://schemas.openxmlformats.org/officeDocument/2006/relationships/slideLayout" Target="../slideLayouts/slideLayout2.xml"/><Relationship Id="rId10" Type="http://schemas.openxmlformats.org/officeDocument/2006/relationships/oleObject" Target="../embeddings/oleObject26.bin"/><Relationship Id="rId4" Type="http://schemas.openxmlformats.org/officeDocument/2006/relationships/audio" Target="../media/media9.wav"/><Relationship Id="rId9" Type="http://schemas.openxmlformats.org/officeDocument/2006/relationships/image" Target="../media/image36.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1.6.8.1 Addition of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172"/>
    </mc:Choice>
    <mc:Fallback>
      <p:transition spd="slow" advTm="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takeaways</a:t>
            </a:r>
            <a:endParaRPr lang="en-CA" i="1" dirty="0"/>
          </a:p>
        </p:txBody>
      </p:sp>
      <p:sp>
        <p:nvSpPr>
          <p:cNvPr id="3" name="Content Placeholder 2"/>
          <p:cNvSpPr>
            <a:spLocks noGrp="1"/>
          </p:cNvSpPr>
          <p:nvPr>
            <p:ph idx="1"/>
          </p:nvPr>
        </p:nvSpPr>
        <p:spPr/>
        <p:txBody>
          <a:bodyPr/>
          <a:lstStyle/>
          <a:p>
            <a:pPr marL="400050"/>
            <a:r>
              <a:rPr lang="en-US" dirty="0" smtClean="0"/>
              <a:t>The most important takeaways are</a:t>
            </a:r>
          </a:p>
          <a:p>
            <a:pPr marL="800100" lvl="1"/>
            <a:r>
              <a:rPr lang="en-US" dirty="0" smtClean="0"/>
              <a:t>Adding complex numbers is almost as easy as adding reals</a:t>
            </a:r>
          </a:p>
          <a:p>
            <a:pPr marL="800100" lvl="1"/>
            <a:r>
              <a:rPr lang="en-US" dirty="0" smtClean="0"/>
              <a:t>Given </a:t>
            </a:r>
            <a:r>
              <a:rPr lang="en-US" i="1" dirty="0" smtClean="0">
                <a:latin typeface="Times New Roman" panose="02020603050405020304" pitchFamily="18" charset="0"/>
              </a:rPr>
              <a:t>n</a:t>
            </a:r>
            <a:r>
              <a:rPr lang="en-US" dirty="0" smtClean="0"/>
              <a:t> complex numbers being added, you can add them in any order, and you’ll get the same result</a:t>
            </a:r>
          </a:p>
          <a:p>
            <a:pPr marL="800100" lvl="1"/>
            <a:r>
              <a:rPr lang="en-US" dirty="0" smtClean="0"/>
              <a:t>For example, </a:t>
            </a:r>
          </a:p>
          <a:p>
            <a:pPr marL="0" indent="0">
              <a:buNone/>
            </a:pPr>
            <a:r>
              <a:rPr lang="en-CA" dirty="0" smtClean="0">
                <a:latin typeface="Times New Roman" panose="02020603050405020304" pitchFamily="18" charset="0"/>
              </a:rPr>
              <a:t>	(</a:t>
            </a:r>
            <a:r>
              <a:rPr lang="en-CA" dirty="0">
                <a:latin typeface="Times New Roman" panose="02020603050405020304" pitchFamily="18" charset="0"/>
              </a:rPr>
              <a:t>3.9 + </a:t>
            </a:r>
            <a:r>
              <a:rPr lang="en-CA" dirty="0" smtClean="0">
                <a:latin typeface="Times New Roman" panose="02020603050405020304" pitchFamily="18" charset="0"/>
              </a:rPr>
              <a:t>5.7</a:t>
            </a:r>
            <a:r>
              <a:rPr lang="en-CA" i="1" dirty="0" smtClean="0">
                <a:latin typeface="Times New Roman" panose="02020603050405020304" pitchFamily="18" charset="0"/>
              </a:rPr>
              <a:t>j</a:t>
            </a:r>
            <a:r>
              <a:rPr lang="en-CA" dirty="0">
                <a:latin typeface="Times New Roman" panose="02020603050405020304" pitchFamily="18" charset="0"/>
              </a:rPr>
              <a:t>) + </a:t>
            </a:r>
            <a:r>
              <a:rPr lang="en-CA" dirty="0" smtClean="0">
                <a:latin typeface="Times New Roman" panose="02020603050405020304" pitchFamily="18" charset="0"/>
              </a:rPr>
              <a:t>(1.8 </a:t>
            </a:r>
            <a:r>
              <a:rPr lang="en-CA" dirty="0">
                <a:latin typeface="Times New Roman" panose="02020603050405020304" pitchFamily="18" charset="0"/>
              </a:rPr>
              <a:t>– 8.6</a:t>
            </a:r>
            <a:r>
              <a:rPr lang="en-CA" i="1" dirty="0">
                <a:latin typeface="Times New Roman" panose="02020603050405020304" pitchFamily="18" charset="0"/>
              </a:rPr>
              <a:t>j</a:t>
            </a:r>
            <a:r>
              <a:rPr lang="en-CA" dirty="0">
                <a:latin typeface="Times New Roman" panose="02020603050405020304" pitchFamily="18" charset="0"/>
              </a:rPr>
              <a:t>) + (–0.5 + 3.4</a:t>
            </a:r>
            <a:r>
              <a:rPr lang="en-CA" i="1" dirty="0">
                <a:latin typeface="Times New Roman" panose="02020603050405020304" pitchFamily="18" charset="0"/>
              </a:rPr>
              <a:t>j</a:t>
            </a:r>
            <a:r>
              <a:rPr lang="en-CA" dirty="0">
                <a:latin typeface="Times New Roman" panose="02020603050405020304" pitchFamily="18" charset="0"/>
              </a:rPr>
              <a:t>) + </a:t>
            </a:r>
            <a:r>
              <a:rPr lang="en-CA" dirty="0" smtClean="0">
                <a:latin typeface="Times New Roman" panose="02020603050405020304" pitchFamily="18" charset="0"/>
              </a:rPr>
              <a:t>(1.9 – 3.1</a:t>
            </a:r>
            <a:r>
              <a:rPr lang="en-CA" i="1" dirty="0" smtClean="0">
                <a:latin typeface="Times New Roman" panose="02020603050405020304" pitchFamily="18" charset="0"/>
              </a:rPr>
              <a:t>j</a:t>
            </a:r>
            <a:r>
              <a:rPr lang="en-CA" dirty="0" smtClean="0">
                <a:latin typeface="Times New Roman" panose="02020603050405020304" pitchFamily="18" charset="0"/>
              </a:rPr>
              <a:t>)</a:t>
            </a:r>
            <a:br>
              <a:rPr lang="en-CA" dirty="0" smtClean="0">
                <a:latin typeface="Times New Roman" panose="02020603050405020304" pitchFamily="18" charset="0"/>
              </a:rPr>
            </a:br>
            <a:r>
              <a:rPr lang="en-CA" dirty="0" smtClean="0">
                <a:latin typeface="Times New Roman" panose="02020603050405020304" pitchFamily="18" charset="0"/>
              </a:rPr>
              <a:t>	  + (3.9 + 8.4</a:t>
            </a:r>
            <a:r>
              <a:rPr lang="en-CA" i="1" dirty="0" smtClean="0">
                <a:latin typeface="Times New Roman" panose="02020603050405020304" pitchFamily="18" charset="0"/>
              </a:rPr>
              <a:t>j</a:t>
            </a:r>
            <a:r>
              <a:rPr lang="en-CA" dirty="0" smtClean="0">
                <a:latin typeface="Times New Roman" panose="02020603050405020304" pitchFamily="18" charset="0"/>
              </a:rPr>
              <a:t>) + (–6.4 + 1.5</a:t>
            </a:r>
            <a:r>
              <a:rPr lang="en-CA" i="1" dirty="0" smtClean="0">
                <a:latin typeface="Times New Roman" panose="02020603050405020304" pitchFamily="18" charset="0"/>
              </a:rPr>
              <a:t>j</a:t>
            </a:r>
            <a:r>
              <a:rPr lang="en-CA" dirty="0" smtClean="0">
                <a:latin typeface="Times New Roman" panose="02020603050405020304" pitchFamily="18" charset="0"/>
              </a:rPr>
              <a:t>) + (2.2 + 4.2</a:t>
            </a:r>
            <a:r>
              <a:rPr lang="en-CA" i="1" dirty="0" smtClean="0">
                <a:latin typeface="Times New Roman" panose="02020603050405020304" pitchFamily="18" charset="0"/>
              </a:rPr>
              <a:t>j</a:t>
            </a:r>
            <a:r>
              <a:rPr lang="en-CA" dirty="0" smtClean="0">
                <a:latin typeface="Times New Roman" panose="02020603050405020304" pitchFamily="18" charset="0"/>
              </a:rPr>
              <a:t>) + (4.1 – 7.0</a:t>
            </a:r>
            <a:r>
              <a:rPr lang="en-CA" i="1" dirty="0" smtClean="0">
                <a:latin typeface="Times New Roman" panose="02020603050405020304" pitchFamily="18" charset="0"/>
              </a:rPr>
              <a:t>j</a:t>
            </a:r>
            <a:r>
              <a:rPr lang="en-CA" dirty="0" smtClean="0">
                <a:latin typeface="Times New Roman" panose="02020603050405020304" pitchFamily="18" charset="0"/>
              </a:rPr>
              <a:t>)</a:t>
            </a:r>
          </a:p>
          <a:p>
            <a:pPr marL="0" indent="0">
              <a:buNone/>
            </a:pPr>
            <a:r>
              <a:rPr lang="en-US" dirty="0"/>
              <a:t> </a:t>
            </a:r>
            <a:r>
              <a:rPr lang="en-US" dirty="0" smtClean="0"/>
              <a:t>            equals </a:t>
            </a:r>
            <a:r>
              <a:rPr lang="en-US" dirty="0" smtClean="0">
                <a:latin typeface="Times New Roman" panose="02020603050405020304" pitchFamily="18" charset="0"/>
              </a:rPr>
              <a:t>11.2 + 4.2</a:t>
            </a:r>
            <a:r>
              <a:rPr lang="en-US" i="1" dirty="0" smtClean="0">
                <a:latin typeface="Times New Roman" panose="02020603050405020304" pitchFamily="18" charset="0"/>
              </a:rPr>
              <a:t>j</a:t>
            </a: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a:xfrm>
            <a:off x="7239000" y="6346015"/>
            <a:ext cx="1066800" cy="365125"/>
          </a:xfrm>
        </p:spPr>
        <p:txBody>
          <a:bodyPr/>
          <a:lstStyle/>
          <a:p>
            <a:fld id="{42EF6DC8-DA9C-4533-8A40-BB00A2545AF8}" type="slidenum">
              <a:rPr lang="en-CA" smtClean="0"/>
              <a:pPr/>
              <a:t>10</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0588219"/>
      </p:ext>
    </p:extLst>
  </p:cSld>
  <p:clrMapOvr>
    <a:masterClrMapping/>
  </p:clrMapOvr>
  <mc:AlternateContent xmlns:mc="http://schemas.openxmlformats.org/markup-compatibility/2006">
    <mc:Choice xmlns:p14="http://schemas.microsoft.com/office/powerpoint/2010/main" Requires="p14">
      <p:transition spd="slow" p14:dur="2000" advTm="26096"/>
    </mc:Choice>
    <mc:Fallback>
      <p:transition spd="slow" advTm="2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we’ve introduced </a:t>
            </a:r>
            <a:r>
              <a:rPr lang="en-US" dirty="0" smtClean="0"/>
              <a:t>complex addition</a:t>
            </a:r>
            <a:endParaRPr lang="en-US" i="1" dirty="0" smtClean="0"/>
          </a:p>
          <a:p>
            <a:pPr lvl="1"/>
            <a:r>
              <a:rPr lang="en-US" dirty="0" smtClean="0"/>
              <a:t>Very similar to polynomial addition</a:t>
            </a:r>
            <a:endParaRPr lang="en-US" dirty="0" smtClean="0">
              <a:latin typeface="Times New Roman" panose="02020603050405020304" pitchFamily="18" charset="0"/>
            </a:endParaRPr>
          </a:p>
          <a:p>
            <a:pPr lvl="1"/>
            <a:r>
              <a:rPr lang="en-US" dirty="0" smtClean="0"/>
              <a:t>The geometric interpretation is straight-forward</a:t>
            </a:r>
          </a:p>
          <a:p>
            <a:pPr lvl="1"/>
            <a:r>
              <a:rPr lang="en-US" dirty="0" smtClean="0"/>
              <a:t>We saw that</a:t>
            </a:r>
          </a:p>
          <a:p>
            <a:pPr lvl="2"/>
            <a:r>
              <a:rPr lang="en-US" dirty="0" smtClean="0"/>
              <a:t>It is commutative</a:t>
            </a:r>
            <a:endParaRPr lang="en-CA" dirty="0" smtClean="0"/>
          </a:p>
          <a:p>
            <a:pPr lvl="2"/>
            <a:r>
              <a:rPr lang="en-US" dirty="0" smtClean="0"/>
              <a:t>It is associative</a:t>
            </a:r>
            <a:endParaRPr lang="en-CA" dirty="0"/>
          </a:p>
          <a:p>
            <a:pPr lvl="2"/>
            <a:r>
              <a:rPr lang="en-US" dirty="0" smtClean="0">
                <a:latin typeface="Times New Roman" panose="02020603050405020304" pitchFamily="18" charset="0"/>
              </a:rPr>
              <a:t>0 + 0</a:t>
            </a:r>
            <a:r>
              <a:rPr lang="en-US" i="1" dirty="0" smtClean="0">
                <a:latin typeface="Times New Roman" panose="02020603050405020304" pitchFamily="18" charset="0"/>
              </a:rPr>
              <a:t>j</a:t>
            </a:r>
            <a:r>
              <a:rPr lang="en-US" dirty="0" smtClean="0"/>
              <a:t> is the additive identity</a:t>
            </a:r>
            <a:endParaRPr lang="en-CA" dirty="0" smtClean="0"/>
          </a:p>
        </p:txBody>
      </p:sp>
      <p:sp>
        <p:nvSpPr>
          <p:cNvPr id="4" name="Footer Placeholder 3"/>
          <p:cNvSpPr>
            <a:spLocks noGrp="1"/>
          </p:cNvSpPr>
          <p:nvPr>
            <p:ph type="ftr" sz="quarter" idx="11"/>
          </p:nvPr>
        </p:nvSpPr>
        <p:spPr/>
        <p:txBody>
          <a:bodyPr/>
          <a:lstStyle/>
          <a:p>
            <a:r>
              <a:rPr lang="en-CA" smtClean="0"/>
              <a:t>Addition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3603"/>
    </mc:Choice>
    <mc:Fallback>
      <p:transition spd="slow" advTm="2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smtClean="0"/>
              <a:t>https</a:t>
            </a:r>
            <a:r>
              <a:rPr lang="en-CA" sz="1800" dirty="0"/>
              <a:t>://en.wikipedia.org/wiki/Complex_number#Addition_and_subtraction</a:t>
            </a:r>
            <a:endParaRPr lang="en-CA" sz="1800" dirty="0" smtClean="0"/>
          </a:p>
        </p:txBody>
      </p:sp>
      <p:sp>
        <p:nvSpPr>
          <p:cNvPr id="4" name="Footer Placeholder 3"/>
          <p:cNvSpPr>
            <a:spLocks noGrp="1"/>
          </p:cNvSpPr>
          <p:nvPr>
            <p:ph type="ftr" sz="quarter" idx="11"/>
          </p:nvPr>
        </p:nvSpPr>
        <p:spPr/>
        <p:txBody>
          <a:bodyPr/>
          <a:lstStyle/>
          <a:p>
            <a:r>
              <a:rPr lang="en-CA" smtClean="0"/>
              <a:t>Addition of complex numbers</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107"/>
    </mc:Choice>
    <mc:Fallback xmlns="">
      <p:transition spd="slow" advTm="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Addition of complex numbers</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632"/>
    </mc:Choice>
    <mc:Fallback xmlns="">
      <p:transition spd="slow" advTm="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Addition of complex numbers</a:t>
            </a:r>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2163"/>
    </mc:Choice>
    <mc:Fallback xmlns="">
      <p:transition spd="slow" advTm="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Addition of complex numbers</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395"/>
    </mc:Choice>
    <mc:Fallback xmlns="">
      <p:transition spd="slow" advTm="4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sum of two complex numbers</a:t>
            </a:r>
            <a:endParaRPr lang="en-US" dirty="0" smtClean="0"/>
          </a:p>
          <a:p>
            <a:pPr lvl="1"/>
            <a:r>
              <a:rPr lang="en-US" dirty="0" smtClean="0"/>
              <a:t>See that</a:t>
            </a:r>
            <a:endParaRPr lang="en-US" dirty="0" smtClean="0"/>
          </a:p>
          <a:p>
            <a:pPr lvl="2"/>
            <a:r>
              <a:rPr lang="en-US" dirty="0" smtClean="0"/>
              <a:t>Complex addition is commutative</a:t>
            </a:r>
          </a:p>
          <a:p>
            <a:pPr lvl="2"/>
            <a:r>
              <a:rPr lang="en-US" dirty="0" smtClean="0"/>
              <a:t>Complex addition is associative</a:t>
            </a:r>
          </a:p>
          <a:p>
            <a:pPr lvl="2"/>
            <a:r>
              <a:rPr lang="en-US" dirty="0" smtClean="0">
                <a:latin typeface="Times New Roman" panose="02020603050405020304" pitchFamily="18" charset="0"/>
              </a:rPr>
              <a:t>0 = 0 + 0</a:t>
            </a:r>
            <a:r>
              <a:rPr lang="en-US" i="1" dirty="0" smtClean="0">
                <a:latin typeface="Times New Roman" panose="02020603050405020304" pitchFamily="18" charset="0"/>
              </a:rPr>
              <a:t>j</a:t>
            </a:r>
            <a:r>
              <a:rPr lang="en-US" dirty="0" smtClean="0"/>
              <a:t> is the additive identity</a:t>
            </a:r>
            <a:endParaRPr lang="en-US" dirty="0" smtClean="0"/>
          </a:p>
        </p:txBody>
      </p:sp>
      <p:sp>
        <p:nvSpPr>
          <p:cNvPr id="4" name="Footer Placeholder 3"/>
          <p:cNvSpPr>
            <a:spLocks noGrp="1"/>
          </p:cNvSpPr>
          <p:nvPr>
            <p:ph type="ftr" sz="quarter" idx="11"/>
          </p:nvPr>
        </p:nvSpPr>
        <p:spPr/>
        <p:txBody>
          <a:bodyPr/>
          <a:lstStyle/>
          <a:p>
            <a:r>
              <a:rPr lang="en-CA" smtClean="0"/>
              <a:t>Addition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2665"/>
    </mc:Choice>
    <mc:Fallback>
      <p:transition spd="slow" advTm="1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CA" i="1" dirty="0"/>
          </a:p>
        </p:txBody>
      </p:sp>
      <p:sp>
        <p:nvSpPr>
          <p:cNvPr id="3" name="Content Placeholder 2"/>
          <p:cNvSpPr>
            <a:spLocks noGrp="1"/>
          </p:cNvSpPr>
          <p:nvPr>
            <p:ph idx="1"/>
          </p:nvPr>
        </p:nvSpPr>
        <p:spPr/>
        <p:txBody>
          <a:bodyPr/>
          <a:lstStyle/>
          <a:p>
            <a:r>
              <a:rPr lang="en-US" dirty="0" smtClean="0"/>
              <a:t>Recall from secondary the following two sums:</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565602420"/>
              </p:ext>
            </p:extLst>
          </p:nvPr>
        </p:nvGraphicFramePr>
        <p:xfrm>
          <a:off x="1219200" y="2209800"/>
          <a:ext cx="6008687" cy="752475"/>
        </p:xfrm>
        <a:graphic>
          <a:graphicData uri="http://schemas.openxmlformats.org/presentationml/2006/ole">
            <mc:AlternateContent xmlns:mc="http://schemas.openxmlformats.org/markup-compatibility/2006">
              <mc:Choice xmlns:v="urn:schemas-microsoft-com:vml" Requires="v">
                <p:oleObj spid="_x0000_s17433" name="Equation" r:id="rId6" imgW="5460840" imgH="685800" progId="Equation.DSMT4">
                  <p:embed/>
                </p:oleObj>
              </mc:Choice>
              <mc:Fallback>
                <p:oleObj name="Equation" r:id="rId6" imgW="5460840" imgH="685800" progId="Equation.DSMT4">
                  <p:embed/>
                  <p:pic>
                    <p:nvPicPr>
                      <p:cNvPr id="0" name="Object 3"/>
                      <p:cNvPicPr>
                        <a:picLocks noChangeAspect="1" noChangeArrowheads="1"/>
                      </p:cNvPicPr>
                      <p:nvPr/>
                    </p:nvPicPr>
                    <p:blipFill>
                      <a:blip r:embed="rId7"/>
                      <a:srcRect/>
                      <a:stretch>
                        <a:fillRect/>
                      </a:stretch>
                    </p:blipFill>
                    <p:spPr bwMode="auto">
                      <a:xfrm>
                        <a:off x="1219200" y="2209800"/>
                        <a:ext cx="600868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40637510"/>
              </p:ext>
            </p:extLst>
          </p:nvPr>
        </p:nvGraphicFramePr>
        <p:xfrm>
          <a:off x="1023938" y="3235325"/>
          <a:ext cx="6610350" cy="973138"/>
        </p:xfrm>
        <a:graphic>
          <a:graphicData uri="http://schemas.openxmlformats.org/presentationml/2006/ole">
            <mc:AlternateContent xmlns:mc="http://schemas.openxmlformats.org/markup-compatibility/2006">
              <mc:Choice xmlns:v="urn:schemas-microsoft-com:vml" Requires="v">
                <p:oleObj spid="_x0000_s17434" name="Equation" r:id="rId8" imgW="6006960" imgH="888840" progId="Equation.DSMT4">
                  <p:embed/>
                </p:oleObj>
              </mc:Choice>
              <mc:Fallback>
                <p:oleObj name="Equation" r:id="rId8" imgW="6006960" imgH="888840" progId="Equation.DSMT4">
                  <p:embed/>
                  <p:pic>
                    <p:nvPicPr>
                      <p:cNvPr id="0" name=""/>
                      <p:cNvPicPr>
                        <a:picLocks noChangeAspect="1" noChangeArrowheads="1"/>
                      </p:cNvPicPr>
                      <p:nvPr/>
                    </p:nvPicPr>
                    <p:blipFill>
                      <a:blip r:embed="rId9"/>
                      <a:srcRect/>
                      <a:stretch>
                        <a:fillRect/>
                      </a:stretch>
                    </p:blipFill>
                    <p:spPr bwMode="auto">
                      <a:xfrm>
                        <a:off x="1023938" y="3235325"/>
                        <a:ext cx="661035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9627628"/>
      </p:ext>
    </p:extLst>
  </p:cSld>
  <p:clrMapOvr>
    <a:masterClrMapping/>
  </p:clrMapOvr>
  <mc:AlternateContent xmlns:mc="http://schemas.openxmlformats.org/markup-compatibility/2006">
    <mc:Choice xmlns:p14="http://schemas.microsoft.com/office/powerpoint/2010/main" Requires="p14">
      <p:transition spd="slow" p14:dur="2000" advTm="24404"/>
    </mc:Choice>
    <mc:Fallback>
      <p:transition spd="slow" advTm="2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addition</a:t>
            </a:r>
            <a:endParaRPr lang="en-CA" i="1" dirty="0"/>
          </a:p>
        </p:txBody>
      </p:sp>
      <p:sp>
        <p:nvSpPr>
          <p:cNvPr id="3" name="Content Placeholder 2"/>
          <p:cNvSpPr>
            <a:spLocks noGrp="1"/>
          </p:cNvSpPr>
          <p:nvPr>
            <p:ph idx="1"/>
          </p:nvPr>
        </p:nvSpPr>
        <p:spPr/>
        <p:txBody>
          <a:bodyPr/>
          <a:lstStyle/>
          <a:p>
            <a:r>
              <a:rPr lang="en-US" dirty="0" smtClean="0"/>
              <a:t>Recall that                , thus if </a:t>
            </a:r>
            <a:br>
              <a:rPr lang="en-US" dirty="0" smtClean="0"/>
            </a:br>
            <a:r>
              <a:rPr lang="en-US" dirty="0" smtClean="0"/>
              <a:t/>
            </a:r>
            <a:br>
              <a:rPr lang="en-US" dirty="0" smtClean="0"/>
            </a:br>
            <a:r>
              <a:rPr lang="en-US" dirty="0" smtClean="0"/>
              <a:t/>
            </a:r>
            <a:br>
              <a:rPr lang="en-US" dirty="0" smtClean="0"/>
            </a:br>
            <a:endParaRPr lang="en-US" dirty="0" smtClean="0"/>
          </a:p>
          <a:p>
            <a:pPr marL="0" indent="0">
              <a:buNone/>
            </a:pPr>
            <a:r>
              <a:rPr lang="en-US" dirty="0"/>
              <a:t> </a:t>
            </a:r>
            <a:r>
              <a:rPr lang="en-US" dirty="0" smtClean="0"/>
              <a:t>    </a:t>
            </a:r>
            <a:r>
              <a:rPr lang="en-US" dirty="0" smtClean="0"/>
              <a:t>it follows that</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014131445"/>
              </p:ext>
            </p:extLst>
          </p:nvPr>
        </p:nvGraphicFramePr>
        <p:xfrm>
          <a:off x="2177901" y="1502734"/>
          <a:ext cx="963613" cy="514350"/>
        </p:xfrm>
        <a:graphic>
          <a:graphicData uri="http://schemas.openxmlformats.org/presentationml/2006/ole">
            <mc:AlternateContent xmlns:mc="http://schemas.openxmlformats.org/markup-compatibility/2006">
              <mc:Choice xmlns:v="urn:schemas-microsoft-com:vml" Requires="v">
                <p:oleObj spid="_x0000_s23586" name="Equation" r:id="rId6" imgW="876240" imgH="469800" progId="Equation.DSMT4">
                  <p:embed/>
                </p:oleObj>
              </mc:Choice>
              <mc:Fallback>
                <p:oleObj name="Equation" r:id="rId6" imgW="876240" imgH="469800" progId="Equation.DSMT4">
                  <p:embed/>
                  <p:pic>
                    <p:nvPicPr>
                      <p:cNvPr id="0" name=""/>
                      <p:cNvPicPr>
                        <a:picLocks noChangeAspect="1" noChangeArrowheads="1"/>
                      </p:cNvPicPr>
                      <p:nvPr/>
                    </p:nvPicPr>
                    <p:blipFill>
                      <a:blip r:embed="rId7"/>
                      <a:srcRect/>
                      <a:stretch>
                        <a:fillRect/>
                      </a:stretch>
                    </p:blipFill>
                    <p:spPr bwMode="auto">
                      <a:xfrm>
                        <a:off x="2177901" y="1502734"/>
                        <a:ext cx="9636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10471365"/>
              </p:ext>
            </p:extLst>
          </p:nvPr>
        </p:nvGraphicFramePr>
        <p:xfrm>
          <a:off x="3429000" y="2057400"/>
          <a:ext cx="1285875" cy="752475"/>
        </p:xfrm>
        <a:graphic>
          <a:graphicData uri="http://schemas.openxmlformats.org/presentationml/2006/ole">
            <mc:AlternateContent xmlns:mc="http://schemas.openxmlformats.org/markup-compatibility/2006">
              <mc:Choice xmlns:v="urn:schemas-microsoft-com:vml" Requires="v">
                <p:oleObj spid="_x0000_s23587" name="Equation" r:id="rId8" imgW="1168200" imgH="685800" progId="Equation.DSMT4">
                  <p:embed/>
                </p:oleObj>
              </mc:Choice>
              <mc:Fallback>
                <p:oleObj name="Equation" r:id="rId8" imgW="1168200" imgH="685800" progId="Equation.DSMT4">
                  <p:embed/>
                  <p:pic>
                    <p:nvPicPr>
                      <p:cNvPr id="0" name=""/>
                      <p:cNvPicPr>
                        <a:picLocks noChangeAspect="1" noChangeArrowheads="1"/>
                      </p:cNvPicPr>
                      <p:nvPr/>
                    </p:nvPicPr>
                    <p:blipFill>
                      <a:blip r:embed="rId9"/>
                      <a:srcRect/>
                      <a:stretch>
                        <a:fillRect/>
                      </a:stretch>
                    </p:blipFill>
                    <p:spPr bwMode="auto">
                      <a:xfrm>
                        <a:off x="3429000" y="2057400"/>
                        <a:ext cx="12858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234148930"/>
              </p:ext>
            </p:extLst>
          </p:nvPr>
        </p:nvGraphicFramePr>
        <p:xfrm>
          <a:off x="2587262" y="3045155"/>
          <a:ext cx="3060700" cy="417513"/>
        </p:xfrm>
        <a:graphic>
          <a:graphicData uri="http://schemas.openxmlformats.org/presentationml/2006/ole">
            <mc:AlternateContent xmlns:mc="http://schemas.openxmlformats.org/markup-compatibility/2006">
              <mc:Choice xmlns:v="urn:schemas-microsoft-com:vml" Requires="v">
                <p:oleObj spid="_x0000_s23588" name="Equation" r:id="rId10" imgW="2781000" imgH="380880" progId="Equation.DSMT4">
                  <p:embed/>
                </p:oleObj>
              </mc:Choice>
              <mc:Fallback>
                <p:oleObj name="Equation" r:id="rId10" imgW="2781000" imgH="380880" progId="Equation.DSMT4">
                  <p:embed/>
                  <p:pic>
                    <p:nvPicPr>
                      <p:cNvPr id="0" name=""/>
                      <p:cNvPicPr>
                        <a:picLocks noChangeAspect="1" noChangeArrowheads="1"/>
                      </p:cNvPicPr>
                      <p:nvPr/>
                    </p:nvPicPr>
                    <p:blipFill>
                      <a:blip r:embed="rId11"/>
                      <a:srcRect/>
                      <a:stretch>
                        <a:fillRect/>
                      </a:stretch>
                    </p:blipFill>
                    <p:spPr bwMode="auto">
                      <a:xfrm>
                        <a:off x="2587262" y="3045155"/>
                        <a:ext cx="30607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579917898"/>
              </p:ext>
            </p:extLst>
          </p:nvPr>
        </p:nvGraphicFramePr>
        <p:xfrm>
          <a:off x="3218128" y="3991454"/>
          <a:ext cx="2320925" cy="417513"/>
        </p:xfrm>
        <a:graphic>
          <a:graphicData uri="http://schemas.openxmlformats.org/presentationml/2006/ole">
            <mc:AlternateContent xmlns:mc="http://schemas.openxmlformats.org/markup-compatibility/2006">
              <mc:Choice xmlns:v="urn:schemas-microsoft-com:vml" Requires="v">
                <p:oleObj spid="_x0000_s23589" name="Equation" r:id="rId12" imgW="2108160" imgH="380880" progId="Equation.DSMT4">
                  <p:embed/>
                </p:oleObj>
              </mc:Choice>
              <mc:Fallback>
                <p:oleObj name="Equation" r:id="rId12" imgW="2108160" imgH="380880" progId="Equation.DSMT4">
                  <p:embed/>
                  <p:pic>
                    <p:nvPicPr>
                      <p:cNvPr id="0" name=""/>
                      <p:cNvPicPr>
                        <a:picLocks noChangeAspect="1" noChangeArrowheads="1"/>
                      </p:cNvPicPr>
                      <p:nvPr/>
                    </p:nvPicPr>
                    <p:blipFill>
                      <a:blip r:embed="rId13"/>
                      <a:srcRect/>
                      <a:stretch>
                        <a:fillRect/>
                      </a:stretch>
                    </p:blipFill>
                    <p:spPr bwMode="auto">
                      <a:xfrm>
                        <a:off x="3218128" y="3991454"/>
                        <a:ext cx="23209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862384908"/>
              </p:ext>
            </p:extLst>
          </p:nvPr>
        </p:nvGraphicFramePr>
        <p:xfrm>
          <a:off x="3218128" y="3512988"/>
          <a:ext cx="2430463" cy="417513"/>
        </p:xfrm>
        <a:graphic>
          <a:graphicData uri="http://schemas.openxmlformats.org/presentationml/2006/ole">
            <mc:AlternateContent xmlns:mc="http://schemas.openxmlformats.org/markup-compatibility/2006">
              <mc:Choice xmlns:v="urn:schemas-microsoft-com:vml" Requires="v">
                <p:oleObj spid="_x0000_s23590" name="Equation" r:id="rId14" imgW="2209680" imgH="380880" progId="Equation.DSMT4">
                  <p:embed/>
                </p:oleObj>
              </mc:Choice>
              <mc:Fallback>
                <p:oleObj name="Equation" r:id="rId14" imgW="2209680" imgH="380880" progId="Equation.DSMT4">
                  <p:embed/>
                  <p:pic>
                    <p:nvPicPr>
                      <p:cNvPr id="0" name=""/>
                      <p:cNvPicPr>
                        <a:picLocks noChangeAspect="1" noChangeArrowheads="1"/>
                      </p:cNvPicPr>
                      <p:nvPr/>
                    </p:nvPicPr>
                    <p:blipFill>
                      <a:blip r:embed="rId15"/>
                      <a:srcRect/>
                      <a:stretch>
                        <a:fillRect/>
                      </a:stretch>
                    </p:blipFill>
                    <p:spPr bwMode="auto">
                      <a:xfrm>
                        <a:off x="3218128" y="3512988"/>
                        <a:ext cx="24304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86998286"/>
      </p:ext>
    </p:extLst>
  </p:cSld>
  <p:clrMapOvr>
    <a:masterClrMapping/>
  </p:clrMapOvr>
  <mc:AlternateContent xmlns:mc="http://schemas.openxmlformats.org/markup-compatibility/2006">
    <mc:Choice xmlns:p14="http://schemas.microsoft.com/office/powerpoint/2010/main" Requires="p14">
      <p:transition spd="slow" p14:dur="2000" advTm="32128"/>
    </mc:Choice>
    <mc:Fallback>
      <p:transition spd="slow" advTm="3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addition</a:t>
            </a:r>
            <a:endParaRPr lang="en-CA" i="1" dirty="0"/>
          </a:p>
        </p:txBody>
      </p:sp>
      <p:sp>
        <p:nvSpPr>
          <p:cNvPr id="3" name="Content Placeholder 2"/>
          <p:cNvSpPr>
            <a:spLocks noGrp="1"/>
          </p:cNvSpPr>
          <p:nvPr>
            <p:ph idx="1"/>
          </p:nvPr>
        </p:nvSpPr>
        <p:spPr/>
        <p:txBody>
          <a:bodyPr/>
          <a:lstStyle/>
          <a:p>
            <a:r>
              <a:rPr lang="en-US" dirty="0" smtClean="0"/>
              <a:t>Some examples:</a:t>
            </a:r>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2" name="Object 11"/>
          <p:cNvGraphicFramePr>
            <a:graphicFrameLocks noChangeAspect="1"/>
          </p:cNvGraphicFramePr>
          <p:nvPr>
            <p:extLst>
              <p:ext uri="{D42A27DB-BD31-4B8C-83A1-F6EECF244321}">
                <p14:modId xmlns:p14="http://schemas.microsoft.com/office/powerpoint/2010/main" val="3286047742"/>
              </p:ext>
            </p:extLst>
          </p:nvPr>
        </p:nvGraphicFramePr>
        <p:xfrm>
          <a:off x="1219200" y="2182813"/>
          <a:ext cx="6008688" cy="808037"/>
        </p:xfrm>
        <a:graphic>
          <a:graphicData uri="http://schemas.openxmlformats.org/presentationml/2006/ole">
            <mc:AlternateContent xmlns:mc="http://schemas.openxmlformats.org/markup-compatibility/2006">
              <mc:Choice xmlns:v="urn:schemas-microsoft-com:vml" Requires="v">
                <p:oleObj spid="_x0000_s1158" name="Equation" r:id="rId6" imgW="5460840" imgH="736560" progId="Equation.DSMT4">
                  <p:embed/>
                </p:oleObj>
              </mc:Choice>
              <mc:Fallback>
                <p:oleObj name="Equation" r:id="rId6" imgW="5460840" imgH="736560" progId="Equation.DSMT4">
                  <p:embed/>
                  <p:pic>
                    <p:nvPicPr>
                      <p:cNvPr id="0" name="Object 7"/>
                      <p:cNvPicPr>
                        <a:picLocks noChangeAspect="1" noChangeArrowheads="1"/>
                      </p:cNvPicPr>
                      <p:nvPr/>
                    </p:nvPicPr>
                    <p:blipFill>
                      <a:blip r:embed="rId7"/>
                      <a:srcRect/>
                      <a:stretch>
                        <a:fillRect/>
                      </a:stretch>
                    </p:blipFill>
                    <p:spPr bwMode="auto">
                      <a:xfrm>
                        <a:off x="1219200" y="2182813"/>
                        <a:ext cx="600868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25140733"/>
              </p:ext>
            </p:extLst>
          </p:nvPr>
        </p:nvGraphicFramePr>
        <p:xfrm>
          <a:off x="1338263" y="3317875"/>
          <a:ext cx="5980112" cy="806450"/>
        </p:xfrm>
        <a:graphic>
          <a:graphicData uri="http://schemas.openxmlformats.org/presentationml/2006/ole">
            <mc:AlternateContent xmlns:mc="http://schemas.openxmlformats.org/markup-compatibility/2006">
              <mc:Choice xmlns:v="urn:schemas-microsoft-com:vml" Requires="v">
                <p:oleObj spid="_x0000_s1159" name="Equation" r:id="rId8" imgW="5435280" imgH="736560" progId="Equation.DSMT4">
                  <p:embed/>
                </p:oleObj>
              </mc:Choice>
              <mc:Fallback>
                <p:oleObj name="Equation" r:id="rId8" imgW="5435280" imgH="736560" progId="Equation.DSMT4">
                  <p:embed/>
                  <p:pic>
                    <p:nvPicPr>
                      <p:cNvPr id="0" name="Object 13"/>
                      <p:cNvPicPr>
                        <a:picLocks noChangeAspect="1" noChangeArrowheads="1"/>
                      </p:cNvPicPr>
                      <p:nvPr/>
                    </p:nvPicPr>
                    <p:blipFill>
                      <a:blip r:embed="rId9"/>
                      <a:srcRect/>
                      <a:stretch>
                        <a:fillRect/>
                      </a:stretch>
                    </p:blipFill>
                    <p:spPr bwMode="auto">
                      <a:xfrm>
                        <a:off x="1338263" y="3317875"/>
                        <a:ext cx="598011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27398072"/>
      </p:ext>
    </p:extLst>
  </p:cSld>
  <p:clrMapOvr>
    <a:masterClrMapping/>
  </p:clrMapOvr>
  <mc:AlternateContent xmlns:mc="http://schemas.openxmlformats.org/markup-compatibility/2006">
    <mc:Choice xmlns:p14="http://schemas.microsoft.com/office/powerpoint/2010/main" Requires="p14">
      <p:transition spd="slow" p14:dur="2000" advTm="38808"/>
    </mc:Choice>
    <mc:Fallback>
      <p:transition spd="slow" advTm="3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addition</a:t>
            </a:r>
            <a:endParaRPr lang="en-CA" i="1" dirty="0"/>
          </a:p>
        </p:txBody>
      </p:sp>
      <p:sp>
        <p:nvSpPr>
          <p:cNvPr id="3" name="Content Placeholder 2"/>
          <p:cNvSpPr>
            <a:spLocks noGrp="1"/>
          </p:cNvSpPr>
          <p:nvPr>
            <p:ph idx="1"/>
          </p:nvPr>
        </p:nvSpPr>
        <p:spPr/>
        <p:txBody>
          <a:bodyPr/>
          <a:lstStyle/>
          <a:p>
            <a:r>
              <a:rPr lang="en-US" dirty="0" smtClean="0"/>
              <a:t>Going back to our geometric interpretation:</a:t>
            </a:r>
            <a:endParaRPr lang="en-US" dirty="0" smtClean="0"/>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pic>
        <p:nvPicPr>
          <p:cNvPr id="26628" name="Picture 4" descr="C:\Users\Douglas\Desktop\z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209800"/>
            <a:ext cx="367132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Douglas\Desktop\z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209800"/>
            <a:ext cx="367132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75502810"/>
      </p:ext>
    </p:extLst>
  </p:cSld>
  <p:clrMapOvr>
    <a:masterClrMapping/>
  </p:clrMapOvr>
  <mc:AlternateContent xmlns:mc="http://schemas.openxmlformats.org/markup-compatibility/2006">
    <mc:Choice xmlns:p14="http://schemas.microsoft.com/office/powerpoint/2010/main" Requires="p14">
      <p:transition spd="slow" p14:dur="2000" advTm="44428"/>
    </mc:Choice>
    <mc:Fallback>
      <p:transition spd="slow" advTm="44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Commutativity</a:t>
            </a:r>
            <a:endParaRPr lang="en-CA" i="1" dirty="0"/>
          </a:p>
        </p:txBody>
      </p:sp>
      <p:sp>
        <p:nvSpPr>
          <p:cNvPr id="3" name="Content Placeholder 2"/>
          <p:cNvSpPr>
            <a:spLocks noGrp="1"/>
          </p:cNvSpPr>
          <p:nvPr>
            <p:ph idx="1"/>
          </p:nvPr>
        </p:nvSpPr>
        <p:spPr/>
        <p:txBody>
          <a:bodyPr/>
          <a:lstStyle/>
          <a:p>
            <a:pPr marL="57150" indent="0">
              <a:buNone/>
            </a:pPr>
            <a:r>
              <a:rPr lang="en-US" dirty="0" smtClean="0"/>
              <a:t>Theorem: Complex addition is commutative.</a:t>
            </a:r>
          </a:p>
          <a:p>
            <a:pPr marL="57150" indent="0">
              <a:buNone/>
            </a:pPr>
            <a:r>
              <a:rPr lang="en-US" dirty="0" smtClean="0"/>
              <a:t>Proof:	If</a:t>
            </a:r>
          </a:p>
          <a:p>
            <a:pPr marL="57150" indent="0">
              <a:buNone/>
            </a:pPr>
            <a:endParaRPr lang="en-US" dirty="0" smtClean="0"/>
          </a:p>
          <a:p>
            <a:pPr marL="57150" indent="0">
              <a:buNone/>
            </a:pPr>
            <a:r>
              <a:rPr lang="en-US" dirty="0" smtClean="0"/>
              <a:t>	</a:t>
            </a:r>
            <a:r>
              <a:rPr lang="en-US" dirty="0" smtClean="0"/>
              <a:t>it follows that ,</a:t>
            </a:r>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1253603303"/>
              </p:ext>
            </p:extLst>
          </p:nvPr>
        </p:nvGraphicFramePr>
        <p:xfrm>
          <a:off x="3276600" y="2840666"/>
          <a:ext cx="3060700" cy="417513"/>
        </p:xfrm>
        <a:graphic>
          <a:graphicData uri="http://schemas.openxmlformats.org/presentationml/2006/ole">
            <mc:AlternateContent xmlns:mc="http://schemas.openxmlformats.org/markup-compatibility/2006">
              <mc:Choice xmlns:v="urn:schemas-microsoft-com:vml" Requires="v">
                <p:oleObj spid="_x0000_s13393" name="Equation" r:id="rId6" imgW="2781000" imgH="380880" progId="Equation.DSMT4">
                  <p:embed/>
                </p:oleObj>
              </mc:Choice>
              <mc:Fallback>
                <p:oleObj name="Equation" r:id="rId6" imgW="2781000" imgH="380880" progId="Equation.DSMT4">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840666"/>
                        <a:ext cx="30607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70672087"/>
              </p:ext>
            </p:extLst>
          </p:nvPr>
        </p:nvGraphicFramePr>
        <p:xfrm>
          <a:off x="1685925" y="2078666"/>
          <a:ext cx="1285875" cy="752475"/>
        </p:xfrm>
        <a:graphic>
          <a:graphicData uri="http://schemas.openxmlformats.org/presentationml/2006/ole">
            <mc:AlternateContent xmlns:mc="http://schemas.openxmlformats.org/markup-compatibility/2006">
              <mc:Choice xmlns:v="urn:schemas-microsoft-com:vml" Requires="v">
                <p:oleObj spid="_x0000_s13394" name="Equation" r:id="rId8" imgW="1168200" imgH="685800" progId="Equation.DSMT4">
                  <p:embed/>
                </p:oleObj>
              </mc:Choice>
              <mc:Fallback>
                <p:oleObj name="Equation" r:id="rId8" imgW="1168200" imgH="685800" progId="Equation.DSMT4">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5925" y="2078666"/>
                        <a:ext cx="12858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17634967"/>
              </p:ext>
            </p:extLst>
          </p:nvPr>
        </p:nvGraphicFramePr>
        <p:xfrm>
          <a:off x="3929063" y="3297867"/>
          <a:ext cx="2319337" cy="417512"/>
        </p:xfrm>
        <a:graphic>
          <a:graphicData uri="http://schemas.openxmlformats.org/presentationml/2006/ole">
            <mc:AlternateContent xmlns:mc="http://schemas.openxmlformats.org/markup-compatibility/2006">
              <mc:Choice xmlns:v="urn:schemas-microsoft-com:vml" Requires="v">
                <p:oleObj spid="_x0000_s13395" name="Equation" r:id="rId10" imgW="2108160" imgH="380880" progId="Equation.DSMT4">
                  <p:embed/>
                </p:oleObj>
              </mc:Choice>
              <mc:Fallback>
                <p:oleObj name="Equation" r:id="rId10" imgW="2108160" imgH="380880" progId="Equation.DSMT4">
                  <p:embed/>
                  <p:pic>
                    <p:nvPicPr>
                      <p:cNvPr id="0" name=""/>
                      <p:cNvPicPr>
                        <a:picLocks noChangeAspect="1" noChangeArrowheads="1"/>
                      </p:cNvPicPr>
                      <p:nvPr/>
                    </p:nvPicPr>
                    <p:blipFill>
                      <a:blip r:embed="rId11"/>
                      <a:srcRect/>
                      <a:stretch>
                        <a:fillRect/>
                      </a:stretch>
                    </p:blipFill>
                    <p:spPr bwMode="auto">
                      <a:xfrm>
                        <a:off x="3929063" y="3297867"/>
                        <a:ext cx="231933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148055941"/>
              </p:ext>
            </p:extLst>
          </p:nvPr>
        </p:nvGraphicFramePr>
        <p:xfrm>
          <a:off x="3929063" y="3755068"/>
          <a:ext cx="2319337" cy="417512"/>
        </p:xfrm>
        <a:graphic>
          <a:graphicData uri="http://schemas.openxmlformats.org/presentationml/2006/ole">
            <mc:AlternateContent xmlns:mc="http://schemas.openxmlformats.org/markup-compatibility/2006">
              <mc:Choice xmlns:v="urn:schemas-microsoft-com:vml" Requires="v">
                <p:oleObj spid="_x0000_s13396" name="Equation" r:id="rId12" imgW="2108160" imgH="380880" progId="Equation.DSMT4">
                  <p:embed/>
                </p:oleObj>
              </mc:Choice>
              <mc:Fallback>
                <p:oleObj name="Equation" r:id="rId12" imgW="2108160" imgH="380880" progId="Equation.DSMT4">
                  <p:embed/>
                  <p:pic>
                    <p:nvPicPr>
                      <p:cNvPr id="0" name=""/>
                      <p:cNvPicPr>
                        <a:picLocks noChangeAspect="1" noChangeArrowheads="1"/>
                      </p:cNvPicPr>
                      <p:nvPr/>
                    </p:nvPicPr>
                    <p:blipFill>
                      <a:blip r:embed="rId13"/>
                      <a:srcRect/>
                      <a:stretch>
                        <a:fillRect/>
                      </a:stretch>
                    </p:blipFill>
                    <p:spPr bwMode="auto">
                      <a:xfrm>
                        <a:off x="3929063" y="3755068"/>
                        <a:ext cx="231933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228496664"/>
              </p:ext>
            </p:extLst>
          </p:nvPr>
        </p:nvGraphicFramePr>
        <p:xfrm>
          <a:off x="3958117" y="4212267"/>
          <a:ext cx="2432050" cy="417512"/>
        </p:xfrm>
        <a:graphic>
          <a:graphicData uri="http://schemas.openxmlformats.org/presentationml/2006/ole">
            <mc:AlternateContent xmlns:mc="http://schemas.openxmlformats.org/markup-compatibility/2006">
              <mc:Choice xmlns:v="urn:schemas-microsoft-com:vml" Requires="v">
                <p:oleObj spid="_x0000_s13397" name="Equation" r:id="rId14" imgW="2209680" imgH="380880" progId="Equation.DSMT4">
                  <p:embed/>
                </p:oleObj>
              </mc:Choice>
              <mc:Fallback>
                <p:oleObj name="Equation" r:id="rId14" imgW="2209680" imgH="380880" progId="Equation.DSMT4">
                  <p:embed/>
                  <p:pic>
                    <p:nvPicPr>
                      <p:cNvPr id="0" name=""/>
                      <p:cNvPicPr>
                        <a:picLocks noChangeAspect="1" noChangeArrowheads="1"/>
                      </p:cNvPicPr>
                      <p:nvPr/>
                    </p:nvPicPr>
                    <p:blipFill>
                      <a:blip r:embed="rId15"/>
                      <a:srcRect/>
                      <a:stretch>
                        <a:fillRect/>
                      </a:stretch>
                    </p:blipFill>
                    <p:spPr bwMode="auto">
                      <a:xfrm>
                        <a:off x="3958117" y="4212267"/>
                        <a:ext cx="24320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145117012"/>
              </p:ext>
            </p:extLst>
          </p:nvPr>
        </p:nvGraphicFramePr>
        <p:xfrm>
          <a:off x="3960813" y="4766304"/>
          <a:ext cx="839787" cy="222250"/>
        </p:xfrm>
        <a:graphic>
          <a:graphicData uri="http://schemas.openxmlformats.org/presentationml/2006/ole">
            <mc:AlternateContent xmlns:mc="http://schemas.openxmlformats.org/markup-compatibility/2006">
              <mc:Choice xmlns:v="urn:schemas-microsoft-com:vml" Requires="v">
                <p:oleObj spid="_x0000_s13398" name="Equation" r:id="rId16" imgW="761760" imgH="203040" progId="Equation.DSMT4">
                  <p:embed/>
                </p:oleObj>
              </mc:Choice>
              <mc:Fallback>
                <p:oleObj name="Equation" r:id="rId16" imgW="761760" imgH="203040" progId="Equation.DSMT4">
                  <p:embed/>
                  <p:pic>
                    <p:nvPicPr>
                      <p:cNvPr id="0" name=""/>
                      <p:cNvPicPr>
                        <a:picLocks noChangeAspect="1" noChangeArrowheads="1"/>
                      </p:cNvPicPr>
                      <p:nvPr/>
                    </p:nvPicPr>
                    <p:blipFill>
                      <a:blip r:embed="rId17"/>
                      <a:srcRect/>
                      <a:stretch>
                        <a:fillRect/>
                      </a:stretch>
                    </p:blipFill>
                    <p:spPr bwMode="auto">
                      <a:xfrm>
                        <a:off x="3960813" y="4766304"/>
                        <a:ext cx="83978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4839889" y="4705979"/>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5602381"/>
      </p:ext>
    </p:extLst>
  </p:cSld>
  <p:clrMapOvr>
    <a:masterClrMapping/>
  </p:clrMapOvr>
  <mc:AlternateContent xmlns:mc="http://schemas.openxmlformats.org/markup-compatibility/2006">
    <mc:Choice xmlns:p14="http://schemas.microsoft.com/office/powerpoint/2010/main" Requires="p14">
      <p:transition spd="slow" p14:dur="2000" advTm="51934"/>
    </mc:Choice>
    <mc:Fallback>
      <p:transition spd="slow" advTm="5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7"/>
                </p:tgtEl>
              </p:cMediaNode>
            </p:audio>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Associativity</a:t>
            </a:r>
            <a:endParaRPr lang="en-CA" i="1" dirty="0"/>
          </a:p>
        </p:txBody>
      </p:sp>
      <p:sp>
        <p:nvSpPr>
          <p:cNvPr id="3" name="Content Placeholder 2"/>
          <p:cNvSpPr>
            <a:spLocks noGrp="1"/>
          </p:cNvSpPr>
          <p:nvPr>
            <p:ph idx="1"/>
          </p:nvPr>
        </p:nvSpPr>
        <p:spPr/>
        <p:txBody>
          <a:bodyPr/>
          <a:lstStyle/>
          <a:p>
            <a:pPr marL="57150" indent="0">
              <a:buNone/>
            </a:pPr>
            <a:r>
              <a:rPr lang="en-US" dirty="0" smtClean="0"/>
              <a:t>Theorem: Complex addition is associative.</a:t>
            </a:r>
          </a:p>
          <a:p>
            <a:pPr marL="57150" indent="0">
              <a:buNone/>
            </a:pPr>
            <a:r>
              <a:rPr lang="en-US" dirty="0" smtClean="0"/>
              <a:t>Proof:	If</a:t>
            </a:r>
          </a:p>
          <a:p>
            <a:pPr marL="57150" indent="0">
              <a:buNone/>
            </a:pPr>
            <a:endParaRPr lang="en-US" dirty="0" smtClean="0"/>
          </a:p>
          <a:p>
            <a:pPr marL="57150" indent="0">
              <a:buNone/>
            </a:pPr>
            <a:r>
              <a:rPr lang="en-US" dirty="0" smtClean="0"/>
              <a:t>	</a:t>
            </a:r>
          </a:p>
          <a:p>
            <a:pPr marL="57150" indent="0">
              <a:buNone/>
            </a:pPr>
            <a:r>
              <a:rPr lang="en-US" dirty="0"/>
              <a:t>	</a:t>
            </a:r>
            <a:r>
              <a:rPr lang="en-US" dirty="0" smtClean="0"/>
              <a:t>it follows that,</a:t>
            </a:r>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a:xfrm>
            <a:off x="7239000" y="6351108"/>
            <a:ext cx="1066800" cy="365125"/>
          </a:xfrm>
        </p:spPr>
        <p:txBody>
          <a:bodyPr/>
          <a:lstStyle/>
          <a:p>
            <a:fld id="{42EF6DC8-DA9C-4533-8A40-BB00A2545AF8}" type="slidenum">
              <a:rPr lang="en-CA" smtClean="0"/>
              <a:pPr/>
              <a:t>8</a:t>
            </a:fld>
            <a:endParaRPr lang="en-CA" dirty="0"/>
          </a:p>
        </p:txBody>
      </p:sp>
      <p:graphicFrame>
        <p:nvGraphicFramePr>
          <p:cNvPr id="15" name="Object 14"/>
          <p:cNvGraphicFramePr>
            <a:graphicFrameLocks noChangeAspect="1"/>
          </p:cNvGraphicFramePr>
          <p:nvPr>
            <p:extLst>
              <p:ext uri="{D42A27DB-BD31-4B8C-83A1-F6EECF244321}">
                <p14:modId xmlns:p14="http://schemas.microsoft.com/office/powerpoint/2010/main" val="195791151"/>
              </p:ext>
            </p:extLst>
          </p:nvPr>
        </p:nvGraphicFramePr>
        <p:xfrm>
          <a:off x="3291846" y="3221666"/>
          <a:ext cx="5297488" cy="444500"/>
        </p:xfrm>
        <a:graphic>
          <a:graphicData uri="http://schemas.openxmlformats.org/presentationml/2006/ole">
            <mc:AlternateContent xmlns:mc="http://schemas.openxmlformats.org/markup-compatibility/2006">
              <mc:Choice xmlns:v="urn:schemas-microsoft-com:vml" Requires="v">
                <p:oleObj spid="_x0000_s24653" name="Equation" r:id="rId6" imgW="4813200" imgH="406080" progId="Equation.DSMT4">
                  <p:embed/>
                </p:oleObj>
              </mc:Choice>
              <mc:Fallback>
                <p:oleObj name="Equation" r:id="rId6" imgW="4813200" imgH="406080" progId="Equation.DSMT4">
                  <p:embed/>
                  <p:pic>
                    <p:nvPicPr>
                      <p:cNvPr id="0" name=""/>
                      <p:cNvPicPr>
                        <a:picLocks noChangeAspect="1" noChangeArrowheads="1"/>
                      </p:cNvPicPr>
                      <p:nvPr/>
                    </p:nvPicPr>
                    <p:blipFill>
                      <a:blip r:embed="rId7"/>
                      <a:srcRect/>
                      <a:stretch>
                        <a:fillRect/>
                      </a:stretch>
                    </p:blipFill>
                    <p:spPr bwMode="auto">
                      <a:xfrm>
                        <a:off x="3291846" y="3221666"/>
                        <a:ext cx="52974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340172871"/>
              </p:ext>
            </p:extLst>
          </p:nvPr>
        </p:nvGraphicFramePr>
        <p:xfrm>
          <a:off x="1706563" y="2068033"/>
          <a:ext cx="1341437" cy="1198563"/>
        </p:xfrm>
        <a:graphic>
          <a:graphicData uri="http://schemas.openxmlformats.org/presentationml/2006/ole">
            <mc:AlternateContent xmlns:mc="http://schemas.openxmlformats.org/markup-compatibility/2006">
              <mc:Choice xmlns:v="urn:schemas-microsoft-com:vml" Requires="v">
                <p:oleObj spid="_x0000_s24654" name="Equation" r:id="rId8" imgW="1218960" imgH="1091880" progId="Equation.DSMT4">
                  <p:embed/>
                </p:oleObj>
              </mc:Choice>
              <mc:Fallback>
                <p:oleObj name="Equation" r:id="rId8" imgW="1218960" imgH="1091880" progId="Equation.DSMT4">
                  <p:embed/>
                  <p:pic>
                    <p:nvPicPr>
                      <p:cNvPr id="0" name=""/>
                      <p:cNvPicPr>
                        <a:picLocks noChangeAspect="1" noChangeArrowheads="1"/>
                      </p:cNvPicPr>
                      <p:nvPr/>
                    </p:nvPicPr>
                    <p:blipFill>
                      <a:blip r:embed="rId9"/>
                      <a:srcRect/>
                      <a:stretch>
                        <a:fillRect/>
                      </a:stretch>
                    </p:blipFill>
                    <p:spPr bwMode="auto">
                      <a:xfrm>
                        <a:off x="1706563" y="2068033"/>
                        <a:ext cx="1341437"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836471116"/>
              </p:ext>
            </p:extLst>
          </p:nvPr>
        </p:nvGraphicFramePr>
        <p:xfrm>
          <a:off x="4759474" y="3689499"/>
          <a:ext cx="3730625" cy="444500"/>
        </p:xfrm>
        <a:graphic>
          <a:graphicData uri="http://schemas.openxmlformats.org/presentationml/2006/ole">
            <mc:AlternateContent xmlns:mc="http://schemas.openxmlformats.org/markup-compatibility/2006">
              <mc:Choice xmlns:v="urn:schemas-microsoft-com:vml" Requires="v">
                <p:oleObj spid="_x0000_s24655" name="Equation" r:id="rId10" imgW="3390840" imgH="406080" progId="Equation.DSMT4">
                  <p:embed/>
                </p:oleObj>
              </mc:Choice>
              <mc:Fallback>
                <p:oleObj name="Equation" r:id="rId10" imgW="3390840" imgH="406080" progId="Equation.DSMT4">
                  <p:embed/>
                  <p:pic>
                    <p:nvPicPr>
                      <p:cNvPr id="0" name=""/>
                      <p:cNvPicPr>
                        <a:picLocks noChangeAspect="1" noChangeArrowheads="1"/>
                      </p:cNvPicPr>
                      <p:nvPr/>
                    </p:nvPicPr>
                    <p:blipFill>
                      <a:blip r:embed="rId11"/>
                      <a:srcRect/>
                      <a:stretch>
                        <a:fillRect/>
                      </a:stretch>
                    </p:blipFill>
                    <p:spPr bwMode="auto">
                      <a:xfrm>
                        <a:off x="4759474" y="3689499"/>
                        <a:ext cx="37306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858268757"/>
              </p:ext>
            </p:extLst>
          </p:nvPr>
        </p:nvGraphicFramePr>
        <p:xfrm>
          <a:off x="4759176" y="4145112"/>
          <a:ext cx="3590925" cy="446087"/>
        </p:xfrm>
        <a:graphic>
          <a:graphicData uri="http://schemas.openxmlformats.org/presentationml/2006/ole">
            <mc:AlternateContent xmlns:mc="http://schemas.openxmlformats.org/markup-compatibility/2006">
              <mc:Choice xmlns:v="urn:schemas-microsoft-com:vml" Requires="v">
                <p:oleObj spid="_x0000_s24656" name="Equation" r:id="rId12" imgW="3263760" imgH="406080" progId="Equation.DSMT4">
                  <p:embed/>
                </p:oleObj>
              </mc:Choice>
              <mc:Fallback>
                <p:oleObj name="Equation" r:id="rId12" imgW="3263760" imgH="406080" progId="Equation.DSMT4">
                  <p:embed/>
                  <p:pic>
                    <p:nvPicPr>
                      <p:cNvPr id="0" name=""/>
                      <p:cNvPicPr>
                        <a:picLocks noChangeAspect="1" noChangeArrowheads="1"/>
                      </p:cNvPicPr>
                      <p:nvPr/>
                    </p:nvPicPr>
                    <p:blipFill>
                      <a:blip r:embed="rId13"/>
                      <a:srcRect/>
                      <a:stretch>
                        <a:fillRect/>
                      </a:stretch>
                    </p:blipFill>
                    <p:spPr bwMode="auto">
                      <a:xfrm>
                        <a:off x="4759176" y="4145112"/>
                        <a:ext cx="35909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369038924"/>
              </p:ext>
            </p:extLst>
          </p:nvPr>
        </p:nvGraphicFramePr>
        <p:xfrm>
          <a:off x="4756299" y="4602312"/>
          <a:ext cx="3592513" cy="446087"/>
        </p:xfrm>
        <a:graphic>
          <a:graphicData uri="http://schemas.openxmlformats.org/presentationml/2006/ole">
            <mc:AlternateContent xmlns:mc="http://schemas.openxmlformats.org/markup-compatibility/2006">
              <mc:Choice xmlns:v="urn:schemas-microsoft-com:vml" Requires="v">
                <p:oleObj spid="_x0000_s24657" name="Equation" r:id="rId14" imgW="3263760" imgH="406080" progId="Equation.DSMT4">
                  <p:embed/>
                </p:oleObj>
              </mc:Choice>
              <mc:Fallback>
                <p:oleObj name="Equation" r:id="rId14" imgW="3263760" imgH="406080" progId="Equation.DSMT4">
                  <p:embed/>
                  <p:pic>
                    <p:nvPicPr>
                      <p:cNvPr id="0" name=""/>
                      <p:cNvPicPr>
                        <a:picLocks noChangeAspect="1" noChangeArrowheads="1"/>
                      </p:cNvPicPr>
                      <p:nvPr/>
                    </p:nvPicPr>
                    <p:blipFill>
                      <a:blip r:embed="rId15"/>
                      <a:srcRect/>
                      <a:stretch>
                        <a:fillRect/>
                      </a:stretch>
                    </p:blipFill>
                    <p:spPr bwMode="auto">
                      <a:xfrm>
                        <a:off x="4756299" y="4602312"/>
                        <a:ext cx="35925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05851355"/>
              </p:ext>
            </p:extLst>
          </p:nvPr>
        </p:nvGraphicFramePr>
        <p:xfrm>
          <a:off x="4800600" y="5821512"/>
          <a:ext cx="1636713" cy="415925"/>
        </p:xfrm>
        <a:graphic>
          <a:graphicData uri="http://schemas.openxmlformats.org/presentationml/2006/ole">
            <mc:AlternateContent xmlns:mc="http://schemas.openxmlformats.org/markup-compatibility/2006">
              <mc:Choice xmlns:v="urn:schemas-microsoft-com:vml" Requires="v">
                <p:oleObj spid="_x0000_s24658" name="Equation" r:id="rId16" imgW="1485720" imgH="380880" progId="Equation.DSMT4">
                  <p:embed/>
                </p:oleObj>
              </mc:Choice>
              <mc:Fallback>
                <p:oleObj name="Equation" r:id="rId16" imgW="1485720" imgH="380880" progId="Equation.DSMT4">
                  <p:embed/>
                  <p:pic>
                    <p:nvPicPr>
                      <p:cNvPr id="0" name=""/>
                      <p:cNvPicPr>
                        <a:picLocks noChangeAspect="1" noChangeArrowheads="1"/>
                      </p:cNvPicPr>
                      <p:nvPr/>
                    </p:nvPicPr>
                    <p:blipFill>
                      <a:blip r:embed="rId17"/>
                      <a:srcRect/>
                      <a:stretch>
                        <a:fillRect/>
                      </a:stretch>
                    </p:blipFill>
                    <p:spPr bwMode="auto">
                      <a:xfrm>
                        <a:off x="4800600" y="5821512"/>
                        <a:ext cx="16367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6486012" y="5892889"/>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02555858"/>
              </p:ext>
            </p:extLst>
          </p:nvPr>
        </p:nvGraphicFramePr>
        <p:xfrm>
          <a:off x="4780922" y="5008712"/>
          <a:ext cx="3732212" cy="446087"/>
        </p:xfrm>
        <a:graphic>
          <a:graphicData uri="http://schemas.openxmlformats.org/presentationml/2006/ole">
            <mc:AlternateContent xmlns:mc="http://schemas.openxmlformats.org/markup-compatibility/2006">
              <mc:Choice xmlns:v="urn:schemas-microsoft-com:vml" Requires="v">
                <p:oleObj spid="_x0000_s24659" name="Equation" r:id="rId18" imgW="3390840" imgH="406080" progId="Equation.DSMT4">
                  <p:embed/>
                </p:oleObj>
              </mc:Choice>
              <mc:Fallback>
                <p:oleObj name="Equation" r:id="rId18" imgW="3390840" imgH="406080" progId="Equation.DSMT4">
                  <p:embed/>
                  <p:pic>
                    <p:nvPicPr>
                      <p:cNvPr id="0" name=""/>
                      <p:cNvPicPr>
                        <a:picLocks noChangeAspect="1" noChangeArrowheads="1"/>
                      </p:cNvPicPr>
                      <p:nvPr/>
                    </p:nvPicPr>
                    <p:blipFill>
                      <a:blip r:embed="rId19"/>
                      <a:srcRect/>
                      <a:stretch>
                        <a:fillRect/>
                      </a:stretch>
                    </p:blipFill>
                    <p:spPr bwMode="auto">
                      <a:xfrm>
                        <a:off x="4780922" y="5008712"/>
                        <a:ext cx="373221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504259157"/>
              </p:ext>
            </p:extLst>
          </p:nvPr>
        </p:nvGraphicFramePr>
        <p:xfrm>
          <a:off x="4800600" y="5415112"/>
          <a:ext cx="3829050" cy="446087"/>
        </p:xfrm>
        <a:graphic>
          <a:graphicData uri="http://schemas.openxmlformats.org/presentationml/2006/ole">
            <mc:AlternateContent xmlns:mc="http://schemas.openxmlformats.org/markup-compatibility/2006">
              <mc:Choice xmlns:v="urn:schemas-microsoft-com:vml" Requires="v">
                <p:oleObj spid="_x0000_s24660" name="Equation" r:id="rId20" imgW="3479760" imgH="406080" progId="Equation.DSMT4">
                  <p:embed/>
                </p:oleObj>
              </mc:Choice>
              <mc:Fallback>
                <p:oleObj name="Equation" r:id="rId20" imgW="3479760" imgH="406080" progId="Equation.DSMT4">
                  <p:embed/>
                  <p:pic>
                    <p:nvPicPr>
                      <p:cNvPr id="0" name=""/>
                      <p:cNvPicPr>
                        <a:picLocks noChangeAspect="1" noChangeArrowheads="1"/>
                      </p:cNvPicPr>
                      <p:nvPr/>
                    </p:nvPicPr>
                    <p:blipFill>
                      <a:blip r:embed="rId21"/>
                      <a:srcRect/>
                      <a:stretch>
                        <a:fillRect/>
                      </a:stretch>
                    </p:blipFill>
                    <p:spPr bwMode="auto">
                      <a:xfrm>
                        <a:off x="4800600" y="5415112"/>
                        <a:ext cx="38290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Arrow Connector 5"/>
          <p:cNvCxnSpPr/>
          <p:nvPr/>
        </p:nvCxnSpPr>
        <p:spPr>
          <a:xfrm>
            <a:off x="5191124" y="4050505"/>
            <a:ext cx="0" cy="211933"/>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019800" y="4050505"/>
            <a:ext cx="607219" cy="211933"/>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791200" y="3962400"/>
            <a:ext cx="1033206" cy="30480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655723" y="4033838"/>
            <a:ext cx="76200" cy="22860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541164" y="4955379"/>
            <a:ext cx="0" cy="150021"/>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307803" y="4867274"/>
            <a:ext cx="1362209" cy="32385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705600" y="4938712"/>
            <a:ext cx="381000" cy="166688"/>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001000" y="4955379"/>
            <a:ext cx="76200" cy="150021"/>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7" name="Audio 4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61386795"/>
      </p:ext>
    </p:extLst>
  </p:cSld>
  <p:clrMapOvr>
    <a:masterClrMapping/>
  </p:clrMapOvr>
  <mc:AlternateContent xmlns:mc="http://schemas.openxmlformats.org/markup-compatibility/2006">
    <mc:Choice xmlns:p14="http://schemas.microsoft.com/office/powerpoint/2010/main" Requires="p14">
      <p:transition spd="slow" p14:dur="2000" advTm="98991"/>
    </mc:Choice>
    <mc:Fallback>
      <p:transition spd="slow" advTm="98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47"/>
                </p:tgtEl>
              </p:cMediaNode>
            </p:audio>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additive identity</a:t>
            </a:r>
            <a:endParaRPr lang="en-CA" i="1" dirty="0"/>
          </a:p>
        </p:txBody>
      </p:sp>
      <p:sp>
        <p:nvSpPr>
          <p:cNvPr id="3" name="Content Placeholder 2"/>
          <p:cNvSpPr>
            <a:spLocks noGrp="1"/>
          </p:cNvSpPr>
          <p:nvPr>
            <p:ph idx="1"/>
          </p:nvPr>
        </p:nvSpPr>
        <p:spPr/>
        <p:txBody>
          <a:bodyPr/>
          <a:lstStyle/>
          <a:p>
            <a:pPr marL="57150" indent="0">
              <a:buNone/>
            </a:pPr>
            <a:r>
              <a:rPr lang="en-US" dirty="0" smtClean="0"/>
              <a:t>Theorem: </a:t>
            </a:r>
            <a:r>
              <a:rPr lang="en-US" dirty="0" smtClean="0">
                <a:latin typeface="Times New Roman" panose="02020603050405020304" pitchFamily="18" charset="0"/>
              </a:rPr>
              <a:t>0 = 0 + 0</a:t>
            </a:r>
            <a:r>
              <a:rPr lang="en-US" i="1" dirty="0" smtClean="0">
                <a:latin typeface="Times New Roman" panose="02020603050405020304" pitchFamily="18" charset="0"/>
              </a:rPr>
              <a:t>j</a:t>
            </a:r>
            <a:r>
              <a:rPr lang="en-US" dirty="0" smtClean="0"/>
              <a:t> is the additive identity.</a:t>
            </a:r>
          </a:p>
          <a:p>
            <a:pPr marL="57150" indent="0">
              <a:buNone/>
            </a:pPr>
            <a:r>
              <a:rPr lang="en-US" dirty="0" smtClean="0"/>
              <a:t>Proof:	If                      , then</a:t>
            </a:r>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a:xfrm>
            <a:off x="7239000" y="6346015"/>
            <a:ext cx="1066800" cy="365125"/>
          </a:xfrm>
        </p:spPr>
        <p:txBody>
          <a:bodyPr/>
          <a:lstStyle/>
          <a:p>
            <a:fld id="{42EF6DC8-DA9C-4533-8A40-BB00A2545AF8}" type="slidenum">
              <a:rPr lang="en-CA" smtClean="0"/>
              <a:pPr/>
              <a:t>9</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3155941093"/>
              </p:ext>
            </p:extLst>
          </p:nvPr>
        </p:nvGraphicFramePr>
        <p:xfrm>
          <a:off x="2590800" y="2514600"/>
          <a:ext cx="2978150" cy="417513"/>
        </p:xfrm>
        <a:graphic>
          <a:graphicData uri="http://schemas.openxmlformats.org/presentationml/2006/ole">
            <mc:AlternateContent xmlns:mc="http://schemas.openxmlformats.org/markup-compatibility/2006">
              <mc:Choice xmlns:v="urn:schemas-microsoft-com:vml" Requires="v">
                <p:oleObj spid="_x0000_s25634" name="Equation" r:id="rId6" imgW="2705040" imgH="380880" progId="Equation.DSMT4">
                  <p:embed/>
                </p:oleObj>
              </mc:Choice>
              <mc:Fallback>
                <p:oleObj name="Equation" r:id="rId6" imgW="2705040" imgH="380880" progId="Equation.DSMT4">
                  <p:embed/>
                  <p:pic>
                    <p:nvPicPr>
                      <p:cNvPr id="0" name=""/>
                      <p:cNvPicPr>
                        <a:picLocks noChangeAspect="1" noChangeArrowheads="1"/>
                      </p:cNvPicPr>
                      <p:nvPr/>
                    </p:nvPicPr>
                    <p:blipFill>
                      <a:blip r:embed="rId7"/>
                      <a:srcRect/>
                      <a:stretch>
                        <a:fillRect/>
                      </a:stretch>
                    </p:blipFill>
                    <p:spPr bwMode="auto">
                      <a:xfrm>
                        <a:off x="2590800" y="2514600"/>
                        <a:ext cx="29781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68895663"/>
              </p:ext>
            </p:extLst>
          </p:nvPr>
        </p:nvGraphicFramePr>
        <p:xfrm>
          <a:off x="1775635" y="2091068"/>
          <a:ext cx="1230313" cy="320675"/>
        </p:xfrm>
        <a:graphic>
          <a:graphicData uri="http://schemas.openxmlformats.org/presentationml/2006/ole">
            <mc:AlternateContent xmlns:mc="http://schemas.openxmlformats.org/markup-compatibility/2006">
              <mc:Choice xmlns:v="urn:schemas-microsoft-com:vml" Requires="v">
                <p:oleObj spid="_x0000_s25635" name="Equation" r:id="rId8" imgW="1117440" imgH="291960" progId="Equation.DSMT4">
                  <p:embed/>
                </p:oleObj>
              </mc:Choice>
              <mc:Fallback>
                <p:oleObj name="Equation" r:id="rId8" imgW="1117440" imgH="291960" progId="Equation.DSMT4">
                  <p:embed/>
                  <p:pic>
                    <p:nvPicPr>
                      <p:cNvPr id="0" name=""/>
                      <p:cNvPicPr>
                        <a:picLocks noChangeAspect="1" noChangeArrowheads="1"/>
                      </p:cNvPicPr>
                      <p:nvPr/>
                    </p:nvPicPr>
                    <p:blipFill>
                      <a:blip r:embed="rId9"/>
                      <a:srcRect/>
                      <a:stretch>
                        <a:fillRect/>
                      </a:stretch>
                    </p:blipFill>
                    <p:spPr bwMode="auto">
                      <a:xfrm>
                        <a:off x="1775635" y="2091068"/>
                        <a:ext cx="12303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25208894"/>
              </p:ext>
            </p:extLst>
          </p:nvPr>
        </p:nvGraphicFramePr>
        <p:xfrm>
          <a:off x="3196117" y="2935288"/>
          <a:ext cx="2279650" cy="417512"/>
        </p:xfrm>
        <a:graphic>
          <a:graphicData uri="http://schemas.openxmlformats.org/presentationml/2006/ole">
            <mc:AlternateContent xmlns:mc="http://schemas.openxmlformats.org/markup-compatibility/2006">
              <mc:Choice xmlns:v="urn:schemas-microsoft-com:vml" Requires="v">
                <p:oleObj spid="_x0000_s25636" name="Equation" r:id="rId10" imgW="2070000" imgH="380880" progId="Equation.DSMT4">
                  <p:embed/>
                </p:oleObj>
              </mc:Choice>
              <mc:Fallback>
                <p:oleObj name="Equation" r:id="rId10" imgW="2070000" imgH="380880" progId="Equation.DSMT4">
                  <p:embed/>
                  <p:pic>
                    <p:nvPicPr>
                      <p:cNvPr id="0" name=""/>
                      <p:cNvPicPr>
                        <a:picLocks noChangeAspect="1" noChangeArrowheads="1"/>
                      </p:cNvPicPr>
                      <p:nvPr/>
                    </p:nvPicPr>
                    <p:blipFill>
                      <a:blip r:embed="rId11"/>
                      <a:srcRect/>
                      <a:stretch>
                        <a:fillRect/>
                      </a:stretch>
                    </p:blipFill>
                    <p:spPr bwMode="auto">
                      <a:xfrm>
                        <a:off x="3196117" y="2935288"/>
                        <a:ext cx="22796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600426564"/>
              </p:ext>
            </p:extLst>
          </p:nvPr>
        </p:nvGraphicFramePr>
        <p:xfrm>
          <a:off x="3211033" y="3429000"/>
          <a:ext cx="1455737" cy="320675"/>
        </p:xfrm>
        <a:graphic>
          <a:graphicData uri="http://schemas.openxmlformats.org/presentationml/2006/ole">
            <mc:AlternateContent xmlns:mc="http://schemas.openxmlformats.org/markup-compatibility/2006">
              <mc:Choice xmlns:v="urn:schemas-microsoft-com:vml" Requires="v">
                <p:oleObj spid="_x0000_s25637" name="Equation" r:id="rId12" imgW="1320480" imgH="291960" progId="Equation.DSMT4">
                  <p:embed/>
                </p:oleObj>
              </mc:Choice>
              <mc:Fallback>
                <p:oleObj name="Equation" r:id="rId12" imgW="1320480" imgH="291960" progId="Equation.DSMT4">
                  <p:embed/>
                  <p:pic>
                    <p:nvPicPr>
                      <p:cNvPr id="0" name=""/>
                      <p:cNvPicPr>
                        <a:picLocks noChangeAspect="1" noChangeArrowheads="1"/>
                      </p:cNvPicPr>
                      <p:nvPr/>
                    </p:nvPicPr>
                    <p:blipFill>
                      <a:blip r:embed="rId13"/>
                      <a:srcRect/>
                      <a:stretch>
                        <a:fillRect/>
                      </a:stretch>
                    </p:blipFill>
                    <p:spPr bwMode="auto">
                      <a:xfrm>
                        <a:off x="3211033" y="3429000"/>
                        <a:ext cx="14557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TextBox 26"/>
          <p:cNvSpPr txBox="1"/>
          <p:nvPr/>
        </p:nvSpPr>
        <p:spPr>
          <a:xfrm>
            <a:off x="4789967" y="3363433"/>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27471862"/>
      </p:ext>
    </p:extLst>
  </p:cSld>
  <p:clrMapOvr>
    <a:masterClrMapping/>
  </p:clrMapOvr>
  <mc:AlternateContent xmlns:mc="http://schemas.openxmlformats.org/markup-compatibility/2006">
    <mc:Choice xmlns:p14="http://schemas.microsoft.com/office/powerpoint/2010/main" Requires="p14">
      <p:transition spd="slow" p14:dur="2000" advTm="37808"/>
    </mc:Choice>
    <mc:Fallback>
      <p:transition spd="slow" advTm="3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2.5|3.8|5.1|5.6"/>
</p:tagLst>
</file>

<file path=ppt/tags/tag2.xml><?xml version="1.0" encoding="utf-8"?>
<p:tagLst xmlns:a="http://schemas.openxmlformats.org/drawingml/2006/main" xmlns:r="http://schemas.openxmlformats.org/officeDocument/2006/relationships" xmlns:p="http://schemas.openxmlformats.org/presentationml/2006/main">
  <p:tag name="TIMING" val="|13.5|6.2|9.6"/>
</p:tagLst>
</file>

<file path=ppt/tags/tag3.xml><?xml version="1.0" encoding="utf-8"?>
<p:tagLst xmlns:a="http://schemas.openxmlformats.org/drawingml/2006/main" xmlns:r="http://schemas.openxmlformats.org/officeDocument/2006/relationships" xmlns:p="http://schemas.openxmlformats.org/presentationml/2006/main">
  <p:tag name="TIMING" val="|21.6"/>
</p:tagLst>
</file>

<file path=ppt/tags/tag4.xml><?xml version="1.0" encoding="utf-8"?>
<p:tagLst xmlns:a="http://schemas.openxmlformats.org/drawingml/2006/main" xmlns:r="http://schemas.openxmlformats.org/officeDocument/2006/relationships" xmlns:p="http://schemas.openxmlformats.org/presentationml/2006/main">
  <p:tag name="TIMING" val="|13.8"/>
</p:tagLst>
</file>

<file path=ppt/tags/tag5.xml><?xml version="1.0" encoding="utf-8"?>
<p:tagLst xmlns:a="http://schemas.openxmlformats.org/drawingml/2006/main" xmlns:r="http://schemas.openxmlformats.org/officeDocument/2006/relationships" xmlns:p="http://schemas.openxmlformats.org/presentationml/2006/main">
  <p:tag name="TIMING" val="|4.9|5.6|4.9|15.5|4.8|6.3"/>
</p:tagLst>
</file>

<file path=ppt/tags/tag6.xml><?xml version="1.0" encoding="utf-8"?>
<p:tagLst xmlns:a="http://schemas.openxmlformats.org/drawingml/2006/main" xmlns:r="http://schemas.openxmlformats.org/officeDocument/2006/relationships" xmlns:p="http://schemas.openxmlformats.org/presentationml/2006/main">
  <p:tag name="TIMING" val="|4.7|8.1|11.4|13.3|5.4|26.8|2.7|5.9|4.2|2.7"/>
</p:tagLst>
</file>

<file path=ppt/tags/tag7.xml><?xml version="1.0" encoding="utf-8"?>
<p:tagLst xmlns:a="http://schemas.openxmlformats.org/drawingml/2006/main" xmlns:r="http://schemas.openxmlformats.org/officeDocument/2006/relationships" xmlns:p="http://schemas.openxmlformats.org/presentationml/2006/main">
  <p:tag name="TIMING" val="|7.9|11.8|4"/>
</p:tagLst>
</file>

<file path=ppt/tags/tag8.xml><?xml version="1.0" encoding="utf-8"?>
<p:tagLst xmlns:a="http://schemas.openxmlformats.org/drawingml/2006/main" xmlns:r="http://schemas.openxmlformats.org/officeDocument/2006/relationships" xmlns:p="http://schemas.openxmlformats.org/presentationml/2006/main">
  <p:tag name="TIMING" val="|8.3|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8312</TotalTime>
  <Words>441</Words>
  <Application>Microsoft Office PowerPoint</Application>
  <PresentationFormat>On-screen Show (4:3)</PresentationFormat>
  <Paragraphs>99</Paragraphs>
  <Slides>15</Slides>
  <Notes>0</Notes>
  <HiddenSlides>0</HiddenSlides>
  <MMClips>15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MathType 6.0 Equation</vt:lpstr>
      <vt:lpstr>1.6.8.1 Addition of complex numbers</vt:lpstr>
      <vt:lpstr>Introduction</vt:lpstr>
      <vt:lpstr>Review</vt:lpstr>
      <vt:lpstr>Complex addition</vt:lpstr>
      <vt:lpstr>Complex addition</vt:lpstr>
      <vt:lpstr>Complex addition</vt:lpstr>
      <vt:lpstr>Commutativity</vt:lpstr>
      <vt:lpstr>Associativity</vt:lpstr>
      <vt:lpstr>The additive identity</vt:lpstr>
      <vt:lpstr>Important takeaways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165</cp:revision>
  <dcterms:created xsi:type="dcterms:W3CDTF">2020-04-30T19:27:29Z</dcterms:created>
  <dcterms:modified xsi:type="dcterms:W3CDTF">2020-05-09T22:42:35Z</dcterms:modified>
</cp:coreProperties>
</file>